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6" r:id="rId2"/>
    <p:sldId id="280" r:id="rId3"/>
    <p:sldId id="270" r:id="rId4"/>
    <p:sldId id="289" r:id="rId5"/>
    <p:sldId id="298" r:id="rId6"/>
    <p:sldId id="262" r:id="rId7"/>
    <p:sldId id="283" r:id="rId8"/>
    <p:sldId id="282" r:id="rId9"/>
    <p:sldId id="290" r:id="rId10"/>
    <p:sldId id="291" r:id="rId11"/>
    <p:sldId id="292" r:id="rId12"/>
    <p:sldId id="299" r:id="rId13"/>
    <p:sldId id="301" r:id="rId14"/>
    <p:sldId id="303" r:id="rId15"/>
    <p:sldId id="296" r:id="rId16"/>
    <p:sldId id="311" r:id="rId17"/>
    <p:sldId id="312" r:id="rId18"/>
    <p:sldId id="313" r:id="rId19"/>
    <p:sldId id="310" r:id="rId20"/>
    <p:sldId id="271" r:id="rId21"/>
    <p:sldId id="302" r:id="rId22"/>
    <p:sldId id="284" r:id="rId23"/>
    <p:sldId id="300" r:id="rId24"/>
    <p:sldId id="304" r:id="rId25"/>
    <p:sldId id="305" r:id="rId26"/>
    <p:sldId id="306" r:id="rId27"/>
    <p:sldId id="315" r:id="rId28"/>
    <p:sldId id="307" r:id="rId29"/>
    <p:sldId id="316" r:id="rId30"/>
    <p:sldId id="31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5337" userDrawn="1">
          <p15:clr>
            <a:srgbClr val="A4A3A4"/>
          </p15:clr>
        </p15:guide>
        <p15:guide id="3" pos="6289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orient="horz" pos="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EE1"/>
    <a:srgbClr val="A74E05"/>
    <a:srgbClr val="F49228"/>
    <a:srgbClr val="F13749"/>
    <a:srgbClr val="67BC9F"/>
    <a:srgbClr val="206468"/>
    <a:srgbClr val="FFFFFF"/>
    <a:srgbClr val="F9A5AD"/>
    <a:srgbClr val="9F9F9F"/>
    <a:srgbClr val="FAC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04" y="114"/>
      </p:cViewPr>
      <p:guideLst>
        <p:guide orient="horz" pos="3997"/>
        <p:guide pos="5337"/>
        <p:guide pos="6289"/>
        <p:guide pos="7083"/>
        <p:guide orient="horz" pos="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127D-C261-4D21-9878-A0150FA3F1E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DCB2-C85B-404A-AC79-8EBF9BF5A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CDCB2-C85B-404A-AC79-8EBF9BF5AD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CDCB2-C85B-404A-AC79-8EBF9BF5AD5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3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7948-6D98-A2E8-DD97-91EB9A1F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799667-A969-7D77-5369-C807A822D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3735-C95B-8517-ECD0-B47BD32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AD506-0170-6511-12AD-921AB7BA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40674-E973-AE4D-AF2C-742FA273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79DC9-6E3F-772C-25A5-403B1AD4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B90FB-B837-C84E-3A81-E1BFC445F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001C5-299B-689A-B80E-23EA1AE4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C7990-BC78-9C4E-87F4-900DB3A8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E27BC-BF6F-174B-2F84-CD62FC84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FAC71E-A532-4391-46B0-DF62787D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F5DBF-69F4-1A3B-332C-220A79DED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2962B-F3AE-EF3E-15AD-0D07649B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D827A-A818-F90E-B1CC-9C5FC49A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97885-80F5-ED35-DFDE-6E809BAF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F155-5437-A65E-EB66-0288381F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9A634-C1BE-79B6-B6BD-DCC35FB5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02A9E-2F31-CB3F-AF8A-F6C14993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20EF1-0237-BF25-1324-C34028BD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46164-38F3-6CFA-1B68-4A5E1B9B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BAC9-655B-0534-A613-D5EA19D1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3CF21-A6CF-D8FE-5226-D8053688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226E9-2153-C1F5-8E98-3AE21201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2F1FF-84CD-C15C-29C1-7D7B6117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66D22-65E8-2F63-1E37-C528AA51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6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83B76-078F-9BB6-A8BF-F56963CD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F6B8B-C267-AF86-4289-5D9DA0C9F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5E26B-D9C6-925E-D5A0-336FAAB0C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7CD3C-1C1C-D700-A6E5-55954A66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93913-53F9-0A4E-8593-BFB14B3E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E8735-420B-802A-4EEC-DA97E7DA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7A92-5F18-6903-4395-D8EC18AE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E09C3-2FFE-002F-DD50-2265A2BF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25314F-B730-1B52-1C13-75939AE8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1F16C3-5A5F-196A-75A3-E98C61204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8C4108-3403-9BB1-BD22-66C105B4D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BC988-94ED-7E69-0FC4-E475C93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ACD7A3-D832-2AF3-0595-1F584547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A5D37C-1D9A-022D-F122-7A6EF264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6658A-55F1-194F-9593-27DB45AD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FCCC4E-38E7-ECB9-8614-D3F2CFA6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8EAE4-F608-5517-7076-263BC2FA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9E16CA-9B29-2633-0E80-36B1D111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2725D3-FE45-24A7-8276-ED84381E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B0ECCE-9126-5EE5-EADD-767312C7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A4A134-4683-426A-535E-52E14F18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6815A-10A7-47C8-4871-F8A17F3E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50B77-F48E-80AF-3576-C535E99E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BF8C98-E894-0242-CBC8-DB46C5E3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EB5BE4-369B-A686-2C1F-B0A105CB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F9BDA-A3D9-F143-128F-832944ED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D04C9-B56E-6B10-8C8D-6E9D6F44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72C68-1C62-7BB6-027C-18378EE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B0DBF3-8CA1-3E4D-4F1C-F8E65EEFD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7D177-CDC7-F39F-B046-B4BF0DED9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A64AF1-A5F5-9785-BFEE-8FD96150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7D370-1788-D7FF-890C-D832A45B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34B8B-607C-91AA-7791-C5B421BF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43D99-8DF3-76A9-1B7F-EF446FB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DB7A1-DC45-4F57-5A44-3C04BB61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18910-147A-BA8E-F1AA-5880C3BB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6A06-DFBA-428A-90B7-291796FC69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75D23-CF53-5B0E-160C-95352108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7AE5F-A245-A333-BF8F-6924F51AD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41A3-9029-46F1-AD74-C17DCFCC8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s-cdn.tinkoffjournal.ru/mercury/03_Obrazec_komplekta_tem.pdf" TargetMode="External"/><Relationship Id="rId2" Type="http://schemas.openxmlformats.org/officeDocument/2006/relationships/hyperlink" Target="https://docs.cntd.ru/document/1305729076?marker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cntd.ru/document/1305729076?marke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.fipi.ru/itogovoe-sochinenie/2024/01_Struktura_banka_tem_sochineniy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itogovoe-sochinenie/MR_po_podgotovke.doc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2022.mephi.ru/admission/baccalaureate-and-specialty/personal-achievements" TargetMode="External"/><Relationship Id="rId2" Type="http://schemas.openxmlformats.org/officeDocument/2006/relationships/hyperlink" Target="https://cpk.msu.ru/files/2024/rul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priem.guap.ru/bach/rules" TargetMode="External"/><Relationship Id="rId4" Type="http://schemas.openxmlformats.org/officeDocument/2006/relationships/hyperlink" Target="https://abit.itmo.ru/file_storage/file/pages/80/pravila_bac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305729076?mark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00C5BF3-5F48-157E-181E-E42CEE5C149D}"/>
              </a:ext>
            </a:extLst>
          </p:cNvPr>
          <p:cNvSpPr txBox="1"/>
          <p:nvPr/>
        </p:nvSpPr>
        <p:spPr>
          <a:xfrm>
            <a:off x="1504334" y="2742023"/>
            <a:ext cx="11021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Проведение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Государственной итоговой аттестации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в 2025 году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9E31A34-55BA-A51C-4C6D-8AA1B94495C7}"/>
              </a:ext>
            </a:extLst>
          </p:cNvPr>
          <p:cNvSpPr/>
          <p:nvPr/>
        </p:nvSpPr>
        <p:spPr>
          <a:xfrm>
            <a:off x="0" y="0"/>
            <a:ext cx="1752600" cy="2676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2FEE751B-3FE6-39EE-8446-F034612A8F99}"/>
              </a:ext>
            </a:extLst>
          </p:cNvPr>
          <p:cNvSpPr/>
          <p:nvPr/>
        </p:nvSpPr>
        <p:spPr>
          <a:xfrm>
            <a:off x="0" y="2405575"/>
            <a:ext cx="7588577" cy="4457137"/>
          </a:xfrm>
          <a:custGeom>
            <a:avLst/>
            <a:gdLst>
              <a:gd name="connsiteX0" fmla="*/ 0 w 7588577"/>
              <a:gd name="connsiteY0" fmla="*/ 0 h 5055971"/>
              <a:gd name="connsiteX1" fmla="*/ 1425320 w 7588577"/>
              <a:gd name="connsiteY1" fmla="*/ 0 h 5055971"/>
              <a:gd name="connsiteX2" fmla="*/ 1758232 w 7588577"/>
              <a:gd name="connsiteY2" fmla="*/ 271584 h 5055971"/>
              <a:gd name="connsiteX3" fmla="*/ 1759114 w 7588577"/>
              <a:gd name="connsiteY3" fmla="*/ 280342 h 5055971"/>
              <a:gd name="connsiteX4" fmla="*/ 1759114 w 7588577"/>
              <a:gd name="connsiteY4" fmla="*/ 3979974 h 5055971"/>
              <a:gd name="connsiteX5" fmla="*/ 2098930 w 7588577"/>
              <a:gd name="connsiteY5" fmla="*/ 4320107 h 5055971"/>
              <a:gd name="connsiteX6" fmla="*/ 7588577 w 7588577"/>
              <a:gd name="connsiteY6" fmla="*/ 4320107 h 5055971"/>
              <a:gd name="connsiteX7" fmla="*/ 7588577 w 7588577"/>
              <a:gd name="connsiteY7" fmla="*/ 5055971 h 5055971"/>
              <a:gd name="connsiteX8" fmla="*/ 0 w 7588577"/>
              <a:gd name="connsiteY8" fmla="*/ 5055971 h 5055971"/>
              <a:gd name="connsiteX9" fmla="*/ 0 w 7588577"/>
              <a:gd name="connsiteY9" fmla="*/ 0 h 505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8577" h="5055971">
                <a:moveTo>
                  <a:pt x="0" y="0"/>
                </a:moveTo>
                <a:lnTo>
                  <a:pt x="1425320" y="0"/>
                </a:lnTo>
                <a:cubicBezTo>
                  <a:pt x="1589536" y="0"/>
                  <a:pt x="1726545" y="116592"/>
                  <a:pt x="1758232" y="271584"/>
                </a:cubicBezTo>
                <a:lnTo>
                  <a:pt x="1759114" y="280342"/>
                </a:lnTo>
                <a:lnTo>
                  <a:pt x="1759114" y="3979974"/>
                </a:lnTo>
                <a:cubicBezTo>
                  <a:pt x="1759114" y="4167824"/>
                  <a:pt x="1911255" y="4320107"/>
                  <a:pt x="2098930" y="4320107"/>
                </a:cubicBezTo>
                <a:lnTo>
                  <a:pt x="7588577" y="4320107"/>
                </a:lnTo>
                <a:lnTo>
                  <a:pt x="7588577" y="5055971"/>
                </a:lnTo>
                <a:lnTo>
                  <a:pt x="0" y="50559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2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D:\Users\Anna\Desktop\БАГРАТИОН\IMG-20230803-WA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015" y="0"/>
            <a:ext cx="2762985" cy="2658794"/>
          </a:xfrm>
          <a:prstGeom prst="rect">
            <a:avLst/>
          </a:prstGeom>
          <a:noFill/>
        </p:spPr>
      </p:pic>
      <p:sp>
        <p:nvSpPr>
          <p:cNvPr id="20" name="Полилиния: фигура 39">
            <a:extLst>
              <a:ext uri="{FF2B5EF4-FFF2-40B4-BE49-F238E27FC236}">
                <a16:creationId xmlns:a16="http://schemas.microsoft.com/office/drawing/2014/main" id="{B75ACFA5-2C8B-955B-4958-8711CE4C93BA}"/>
              </a:ext>
            </a:extLst>
          </p:cNvPr>
          <p:cNvSpPr/>
          <p:nvPr/>
        </p:nvSpPr>
        <p:spPr>
          <a:xfrm>
            <a:off x="1775606" y="0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6907238" y="928468"/>
            <a:ext cx="464234" cy="450166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9618000" y="514877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601545" y="254625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2413998" y="5167562"/>
            <a:ext cx="5552636" cy="1023937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4400" dirty="0">
                <a:solidFill>
                  <a:srgbClr val="BCE2D5"/>
                </a:solidFill>
                <a:latin typeface="Arial Black" panose="020B0A04020102020204" pitchFamily="34" charset="0"/>
              </a:rPr>
              <a:t>2024 - 2025 уч.г.</a:t>
            </a:r>
            <a:endParaRPr lang="ru-RU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2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7244860" y="6262424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548280" y="1157520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200025" y="3011297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8100B7-1197-9133-416D-2D0569D1DC58}"/>
              </a:ext>
            </a:extLst>
          </p:cNvPr>
          <p:cNvSpPr txBox="1"/>
          <p:nvPr/>
        </p:nvSpPr>
        <p:spPr>
          <a:xfrm>
            <a:off x="1031630" y="1348800"/>
            <a:ext cx="1078523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 участии в итоговом сочинении (изложении) подаются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две недели до начала проведения итогового сочинения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(изложения):</a:t>
            </a:r>
          </a:p>
          <a:p>
            <a:pPr algn="just" fontAlgn="base"/>
            <a:b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 образовательные организации, в которых указанные лица осваивают образовательные программы среднего общего образования.</a:t>
            </a:r>
          </a:p>
          <a:p>
            <a:pPr algn="just" fontAlgn="base"/>
            <a:endParaRPr lang="ru-RU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 участии в итоговом сочинении (изложении) подаются лицами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предъявлении документов, удостоверяющих личность, или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родителями 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 при предъявлении документов, удостоверяющих личность, или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лицами 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предъявлении документов, удостоверяющих личность, и доверенности.</a:t>
            </a:r>
          </a:p>
          <a:p>
            <a:pPr algn="just" fontAlgn="base"/>
            <a:endParaRPr lang="ru-RU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 при подаче заявлений об участии в итоговом сочинении (изложении) предъявляют оригинал или надлежащим образом заверенную копию рекомендаций ПМПК, а обучающиеся - дети-инвалиды и инвалиды, экстерны - дети-инвалиды и инвалиды - оригинал или надлежащим образом заверенную копию справки, подтверждающей инвалидность.</a:t>
            </a: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550273" y="234462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Подача заявления на итоговое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170773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345822" y="5791959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560003" y="301487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FDB27-001B-5ECB-BB8D-78754FE7A9FD}"/>
              </a:ext>
            </a:extLst>
          </p:cNvPr>
          <p:cNvSpPr txBox="1"/>
          <p:nvPr/>
        </p:nvSpPr>
        <p:spPr>
          <a:xfrm>
            <a:off x="618401" y="982554"/>
            <a:ext cx="115735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итогового сочинения (изложения) участников итогового сочинения (изложения) осуществляется лицами, входящими в состав комиссии по проверке итогового сочинения (изложения), в соответствии с критериями оценивания итогового сочинения (изложения), разработанными Рособрнадзором. </a:t>
            </a:r>
          </a:p>
          <a:p>
            <a:pPr algn="just" fontAlgn="base"/>
            <a:endParaRPr lang="ru-RU" sz="20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проверки итогового сочинения (изложения) является "зачет" или "незачет.</a:t>
            </a:r>
          </a:p>
          <a:p>
            <a:pPr algn="just" fontAlgn="base"/>
            <a:endParaRPr lang="ru-RU" sz="20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итогового сочинения (изложения) и обработка материалов итогового сочинения (изложения) должны завершиться в следующие сроки:</a:t>
            </a:r>
          </a:p>
          <a:p>
            <a:pPr algn="just" fontAlgn="base"/>
            <a:endParaRPr lang="ru-RU" sz="20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AutoNum type="arabicParenR"/>
            </a:pP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(изложение), проведенное в основную дату проведения итогового сочинения (изложения) и в первую среду февраля, - не позднее чем через </a:t>
            </a:r>
            <a:r>
              <a:rPr lang="ru-RU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календарных дней 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соответствующей даты проведения итогового сочинения (изложения);</a:t>
            </a:r>
          </a:p>
          <a:p>
            <a:pPr marL="457200" indent="-457200" algn="just" fontAlgn="base">
              <a:buAutoNum type="arabicParenR"/>
            </a:pP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итоговое сочинение (изложение), проведенное во вторую среду апреля, а также в дополнительную дату, определенную Рособрнадзором в соответствии с подпунктом 3 пункта 20 Порядка, - не позднее чем через восемь календарных дней с даты проведения итогового сочинения (изложения).</a:t>
            </a:r>
            <a:endParaRPr lang="ru-RU" sz="20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404237" y="74363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Проверка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240123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28954"/>
            <a:ext cx="10046676" cy="6342184"/>
          </a:xfrm>
          <a:prstGeom prst="rect">
            <a:avLst/>
          </a:prstGeom>
        </p:spPr>
      </p:pic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5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9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697314" y="74363"/>
            <a:ext cx="9199790" cy="718284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Пробник итогового сочинения</a:t>
            </a:r>
          </a:p>
        </p:txBody>
      </p:sp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462678" y="320650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0818206" y="6336743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0484839" y="180965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4790" y="855202"/>
            <a:ext cx="4677508" cy="10183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 ноября 2024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</a:t>
            </a:r>
          </a:p>
          <a:p>
            <a:pPr algn="ctr"/>
            <a:endParaRPr lang="ru-RU" sz="1200" dirty="0"/>
          </a:p>
        </p:txBody>
      </p:sp>
      <p:sp>
        <p:nvSpPr>
          <p:cNvPr id="8" name="Стрелка: вниз 2">
            <a:extLst>
              <a:ext uri="{FF2B5EF4-FFF2-40B4-BE49-F238E27FC236}">
                <a16:creationId xmlns:a16="http://schemas.microsoft.com/office/drawing/2014/main" id="{C348DC72-AAAD-F472-504F-BAE3DEA428EA}"/>
              </a:ext>
            </a:extLst>
          </p:cNvPr>
          <p:cNvSpPr/>
          <p:nvPr/>
        </p:nvSpPr>
        <p:spPr>
          <a:xfrm>
            <a:off x="5631516" y="1933863"/>
            <a:ext cx="504056" cy="63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2">
            <a:extLst>
              <a:ext uri="{FF2B5EF4-FFF2-40B4-BE49-F238E27FC236}">
                <a16:creationId xmlns:a16="http://schemas.microsoft.com/office/drawing/2014/main" id="{C348DC72-AAAD-F472-504F-BAE3DEA428EA}"/>
              </a:ext>
            </a:extLst>
          </p:cNvPr>
          <p:cNvSpPr/>
          <p:nvPr/>
        </p:nvSpPr>
        <p:spPr>
          <a:xfrm>
            <a:off x="5631516" y="3649347"/>
            <a:ext cx="504056" cy="63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2">
            <a:extLst>
              <a:ext uri="{FF2B5EF4-FFF2-40B4-BE49-F238E27FC236}">
                <a16:creationId xmlns:a16="http://schemas.microsoft.com/office/drawing/2014/main" id="{C348DC72-AAAD-F472-504F-BAE3DEA428EA}"/>
              </a:ext>
            </a:extLst>
          </p:cNvPr>
          <p:cNvSpPr/>
          <p:nvPr/>
        </p:nvSpPr>
        <p:spPr>
          <a:xfrm>
            <a:off x="5631516" y="5425110"/>
            <a:ext cx="504056" cy="63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3060" y="2570686"/>
            <a:ext cx="8445024" cy="10183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11-15 ноября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разбор основных ошибок, недочетов на уроках русского языка и литературы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3060" y="4346449"/>
            <a:ext cx="8445024" cy="10183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18-29 ноября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индивидуальные консультации с неуспевающими обучающимися, а также групповые занятия с классами по графику, составленному учителем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4790" y="6210112"/>
            <a:ext cx="4677508" cy="509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 ДЕКАБРЯ 2024</a:t>
            </a:r>
          </a:p>
        </p:txBody>
      </p:sp>
    </p:spTree>
    <p:extLst>
      <p:ext uri="{BB962C8B-B14F-4D97-AF65-F5344CB8AC3E}">
        <p14:creationId xmlns:p14="http://schemas.microsoft.com/office/powerpoint/2010/main" val="180351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562117" y="624097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553645" y="585841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8A9589-FEC5-499F-9F4D-BF26FCC1CC7B}"/>
              </a:ext>
            </a:extLst>
          </p:cNvPr>
          <p:cNvSpPr/>
          <p:nvPr/>
        </p:nvSpPr>
        <p:spPr>
          <a:xfrm>
            <a:off x="5367390" y="7028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2"/>
              </a:rPr>
              <a:t>https://docs.cntd.ru/document/1305729076?marker</a:t>
            </a:r>
            <a:r>
              <a:rPr lang="ru-RU" sz="1200" dirty="0"/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EAABEA-4A6B-4E3C-9BA5-C730728535CA}"/>
              </a:ext>
            </a:extLst>
          </p:cNvPr>
          <p:cNvSpPr/>
          <p:nvPr/>
        </p:nvSpPr>
        <p:spPr>
          <a:xfrm>
            <a:off x="1296384" y="1193084"/>
            <a:ext cx="9307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экзамен, главная цель которого — проверить умение выпускников рассуждать на нравственно-этические темы, аргументировать свое мнение, привлекая литературные источники, причем необязательно из школьной программы.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сдачи нужно набрать минимум три балла из пяти возможных. </a:t>
            </a:r>
            <a:b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404237" y="74363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итоговое сочинение?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BE8E495F-E605-4FCE-B39B-C65C9C995B90}"/>
              </a:ext>
            </a:extLst>
          </p:cNvPr>
          <p:cNvSpPr/>
          <p:nvPr/>
        </p:nvSpPr>
        <p:spPr>
          <a:xfrm>
            <a:off x="1296384" y="2465264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проходит итоговое сочинение?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5A250-3CE7-4EDB-A469-726845F12C0A}"/>
              </a:ext>
            </a:extLst>
          </p:cNvPr>
          <p:cNvSpPr/>
          <p:nvPr/>
        </p:nvSpPr>
        <p:spPr>
          <a:xfrm>
            <a:off x="1296384" y="3356592"/>
            <a:ext cx="9945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написание сочинения выпускникам дают 3 часа 55 минут.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день экзамена ученики получают билет с шестью темами.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Формулировки звучат примерно так: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«Почему достижения прогресса, дающие человеку удобства и комфорт, могут быть опасны для человечества?» или «Реальное и виртуальное общение: в чем преимущества каждого из них?». Выпускник выбирает одну тему и пишет по ней сочинение-рассуждение. 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9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402624" y="5282356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770629" y="3554489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8A9589-FEC5-499F-9F4D-BF26FCC1CC7B}"/>
              </a:ext>
            </a:extLst>
          </p:cNvPr>
          <p:cNvSpPr/>
          <p:nvPr/>
        </p:nvSpPr>
        <p:spPr>
          <a:xfrm>
            <a:off x="5367390" y="7028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2"/>
              </a:rPr>
              <a:t>https://docs.cntd.ru/document/1305729076?marker</a:t>
            </a:r>
            <a:r>
              <a:rPr lang="ru-RU" sz="1200" dirty="0"/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EAABEA-4A6B-4E3C-9BA5-C730728535CA}"/>
              </a:ext>
            </a:extLst>
          </p:cNvPr>
          <p:cNvSpPr/>
          <p:nvPr/>
        </p:nvSpPr>
        <p:spPr>
          <a:xfrm>
            <a:off x="1296384" y="1193084"/>
            <a:ext cx="930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404237" y="74363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сочинения</a:t>
            </a:r>
          </a:p>
        </p:txBody>
      </p:sp>
      <p:pic>
        <p:nvPicPr>
          <p:cNvPr id="1026" name="Picture 2" descr="Тематика делится на три больших блока, они всегда одинаковые — в рамках этих пунктов организаторы и придумывают темы. Разделы и подразделы опубликованы на сайте ФИПИ">
            <a:extLst>
              <a:ext uri="{FF2B5EF4-FFF2-40B4-BE49-F238E27FC236}">
                <a16:creationId xmlns:a16="http://schemas.microsoft.com/office/drawing/2014/main" id="{6797D495-A146-4AF1-8F3F-487E9D79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97" y="806824"/>
            <a:ext cx="8864373" cy="48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B32ABB-B766-41C8-8626-D52D9D048F07}"/>
              </a:ext>
            </a:extLst>
          </p:cNvPr>
          <p:cNvSpPr/>
          <p:nvPr/>
        </p:nvSpPr>
        <p:spPr>
          <a:xfrm>
            <a:off x="1404237" y="5785927"/>
            <a:ext cx="9955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делится на три больших блока, они всегда одинаковые — в рамках этих пунктов организаторы и определяют темы. Разделы и подразделы опубликованы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 сайте ФИПИ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203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562117" y="624097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553645" y="585841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EAABEA-4A6B-4E3C-9BA5-C730728535CA}"/>
              </a:ext>
            </a:extLst>
          </p:cNvPr>
          <p:cNvSpPr/>
          <p:nvPr/>
        </p:nvSpPr>
        <p:spPr>
          <a:xfrm>
            <a:off x="1442178" y="534355"/>
            <a:ext cx="930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и любое другое похожее рассуждение,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оно состоит из трех частей: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вступления, основной части и заключения.</a:t>
            </a: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404237" y="74363"/>
            <a:ext cx="9199790" cy="420937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итогового сочинения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BE8E495F-E605-4FCE-B39B-C65C9C995B90}"/>
              </a:ext>
            </a:extLst>
          </p:cNvPr>
          <p:cNvSpPr/>
          <p:nvPr/>
        </p:nvSpPr>
        <p:spPr>
          <a:xfrm>
            <a:off x="1296385" y="1190440"/>
            <a:ext cx="9199790" cy="420937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(обязательные) к итоговому сочинению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5A250-3CE7-4EDB-A469-726845F12C0A}"/>
              </a:ext>
            </a:extLst>
          </p:cNvPr>
          <p:cNvSpPr/>
          <p:nvPr/>
        </p:nvSpPr>
        <p:spPr>
          <a:xfrm>
            <a:off x="1296385" y="1621131"/>
            <a:ext cx="9199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Минимально допустимое количество слов — 250.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Нельзя пользоваться заученными аргументами из Интернета. Если работу заподозрят или уличат в плагиате, ученик рискует автоматом получить незачет. Апелляций нет.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id="{572E5166-5854-40EB-9380-344088DF469A}"/>
              </a:ext>
            </a:extLst>
          </p:cNvPr>
          <p:cNvSpPr/>
          <p:nvPr/>
        </p:nvSpPr>
        <p:spPr>
          <a:xfrm>
            <a:off x="1229037" y="2767048"/>
            <a:ext cx="9199790" cy="420937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итогового сочинению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F64EAD-6D08-450B-8DEC-C2EE446DEAAA}"/>
              </a:ext>
            </a:extLst>
          </p:cNvPr>
          <p:cNvSpPr/>
          <p:nvPr/>
        </p:nvSpPr>
        <p:spPr>
          <a:xfrm>
            <a:off x="1161689" y="3187985"/>
            <a:ext cx="91997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Ученик получает плюс по этому критерию, если в его тексте: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конкретная цель высказывания.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тезис — ответ на вопрос по выбранной теме.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аргумент соответствует теме и тезису.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Ученик получает балл, если сочинение написано с опорой на литературный источник, без грубых искажений материала.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 логика рассуждения.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нет тезиса и аргументов, плюс не получить. То же — если текст не разбит на абзацы, полон логических нарушений, которые мешают воспринимать информацию.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письменной речи.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Балл зачтут, если нет речевых ошибок или они не затрудняют восприятие текста.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Незачет ставят, если на 100 слов приходится более пяти ошибок: грамматических, орфографических, пунктуационных. </a:t>
            </a:r>
          </a:p>
        </p:txBody>
      </p:sp>
    </p:spTree>
    <p:extLst>
      <p:ext uri="{BB962C8B-B14F-4D97-AF65-F5344CB8AC3E}">
        <p14:creationId xmlns:p14="http://schemas.microsoft.com/office/powerpoint/2010/main" val="179765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562117" y="624097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553645" y="585841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296385" y="113418"/>
            <a:ext cx="9199790" cy="420937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как индивидуальное достижение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F64EAD-6D08-450B-8DEC-C2EE446DEAAA}"/>
              </a:ext>
            </a:extLst>
          </p:cNvPr>
          <p:cNvSpPr/>
          <p:nvPr/>
        </p:nvSpPr>
        <p:spPr>
          <a:xfrm>
            <a:off x="1296385" y="642009"/>
            <a:ext cx="50685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ВУЗы дают за сочинение дополнительные баллы при поступлении — определяется правилами приёма.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 сайте университета этот документ и перейдите в раздел «Учет индивидуальных достижений».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 два балла получают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 поступающие в МГУ, МИФИ проверяет тексты самостоятельность 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дает до двух баллов за удачные.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петербургском ИТМО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всем дают по одному баллу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 ГУАП — целых пять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 тоже после собственной проверки.</a:t>
            </a:r>
          </a:p>
        </p:txBody>
      </p:sp>
      <p:pic>
        <p:nvPicPr>
          <p:cNvPr id="3076" name="Picture 4" descr="За что дают дополнительные баллы в МГУ. Источник: cpk.msu.ru">
            <a:extLst>
              <a:ext uri="{FF2B5EF4-FFF2-40B4-BE49-F238E27FC236}">
                <a16:creationId xmlns:a16="http://schemas.microsoft.com/office/drawing/2014/main" id="{EDD61D14-1BF2-4940-9BC1-E89DA90A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16" y="534355"/>
            <a:ext cx="4381990" cy="56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3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562117" y="624097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5568835" y="1455984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C37CB3-2FC1-4739-BF16-4036EF677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7" t="13019" r="2193" b="704"/>
          <a:stretch/>
        </p:blipFill>
        <p:spPr>
          <a:xfrm>
            <a:off x="313772" y="1308074"/>
            <a:ext cx="5053618" cy="531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8A9589-FEC5-499F-9F4D-BF26FCC1CC7B}"/>
              </a:ext>
            </a:extLst>
          </p:cNvPr>
          <p:cNvSpPr/>
          <p:nvPr/>
        </p:nvSpPr>
        <p:spPr>
          <a:xfrm>
            <a:off x="5367390" y="7028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3"/>
              </a:rPr>
              <a:t>https://docs.cntd.ru/document/1305729076?marker</a:t>
            </a:r>
            <a:r>
              <a:rPr lang="ru-RU" sz="1200" dirty="0"/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EAABEA-4A6B-4E3C-9BA5-C730728535CA}"/>
              </a:ext>
            </a:extLst>
          </p:cNvPr>
          <p:cNvSpPr/>
          <p:nvPr/>
        </p:nvSpPr>
        <p:spPr>
          <a:xfrm>
            <a:off x="5981100" y="1023167"/>
            <a:ext cx="5791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 fontAlgn="base"/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Дополнить пунктами 97.1-97.3 следующего содержания:</a:t>
            </a:r>
            <a:b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 fontAlgn="base"/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97.1. Участники ГИА вправе в дополнительные дни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желанию один раз пересдать ЕГЭ по одному учебному предмету 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выбору из числа учебных предметов, сданных в текущем году (году сдачи экзамена), а также из числа учебных предметов, сданных в X классе.</a:t>
            </a:r>
          </a:p>
          <a:p>
            <a:pPr indent="363538" algn="just" fontAlgn="base"/>
            <a:b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ГИА изъявил желание в дополнительные дни пересдать ЕГЭ по математике, сданный в текущем году (году сдачи экзамена) или сданный в X классе в случае, участник ГИА вправе изменить сданный уровень ЕГЭ по математике.</a:t>
            </a:r>
            <a:b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404237" y="74363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Дополнительные дни для сдачи ЕГЭ</a:t>
            </a:r>
          </a:p>
        </p:txBody>
      </p:sp>
    </p:spTree>
    <p:extLst>
      <p:ext uri="{BB962C8B-B14F-4D97-AF65-F5344CB8AC3E}">
        <p14:creationId xmlns:p14="http://schemas.microsoft.com/office/powerpoint/2010/main" val="345197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80499" y="2590073"/>
            <a:ext cx="11264610" cy="130295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107" y="3935596"/>
            <a:ext cx="11231002" cy="11923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0499" y="5178832"/>
            <a:ext cx="11231002" cy="11923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0375" y="1314878"/>
            <a:ext cx="11251126" cy="11923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B75ACFA5-2C8B-955B-4958-8711CE4C93BA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58" name="AutoShape 10" descr="blob:https://web.telegram.org/6b8f9caf-3119-496d-b38a-c4f84877d3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24D24B3-00A8-401D-BDD5-9E9EC7E5B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01842" y="637382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034EF8-AD73-4FE2-BBFF-07E60319CB78}"/>
              </a:ext>
            </a:extLst>
          </p:cNvPr>
          <p:cNvSpPr/>
          <p:nvPr/>
        </p:nvSpPr>
        <p:spPr>
          <a:xfrm>
            <a:off x="11372272" y="282589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0F243-F8E9-575A-2E9C-8570A2FB6C81}"/>
              </a:ext>
            </a:extLst>
          </p:cNvPr>
          <p:cNvSpPr txBox="1"/>
          <p:nvPr/>
        </p:nvSpPr>
        <p:spPr>
          <a:xfrm>
            <a:off x="514107" y="1314878"/>
            <a:ext cx="11083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Итоговая аттестация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завершающая освоение основных образовательных программ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основного общего и среднего общего образования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основных профессиональных образовательных программ,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является обязательной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проводится в порядке и в форме, которые установлены образовательной организацией, если иное не установлено настоящим Федеральным законом.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ABB5E6-1380-0328-C3A4-D48439486C5A}"/>
              </a:ext>
            </a:extLst>
          </p:cNvPr>
          <p:cNvSpPr txBox="1"/>
          <p:nvPr/>
        </p:nvSpPr>
        <p:spPr>
          <a:xfrm>
            <a:off x="514107" y="2507211"/>
            <a:ext cx="11129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Итоговая аттестация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завершающая освоение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имеющих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государственную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аккредитацию основных образовательных программ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является государственной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итоговой аттестацией. Государственная итоговая аттестация проводится 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3639" y="183024"/>
            <a:ext cx="9528657" cy="10489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 "Об образовании в Российской Федерации"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59.  Итоговая аттестация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524A86-2DAB-AA95-6D81-67B5EFB52B3E}"/>
              </a:ext>
            </a:extLst>
          </p:cNvPr>
          <p:cNvSpPr txBox="1"/>
          <p:nvPr/>
        </p:nvSpPr>
        <p:spPr>
          <a:xfrm>
            <a:off x="514107" y="3976651"/>
            <a:ext cx="11129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К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государственной итоговой аттестации допускается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обучающийся,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имеющий академической задолженности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в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полном объеме выполнивший учебный план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или индивидуальный учебный план, если иное не установлено порядком проведения государственной итоговой аттестации по соответствующим образовательным программам.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295DC2-EF2C-B759-2F67-0D450D219AC5}"/>
              </a:ext>
            </a:extLst>
          </p:cNvPr>
          <p:cNvSpPr txBox="1"/>
          <p:nvPr/>
        </p:nvSpPr>
        <p:spPr>
          <a:xfrm>
            <a:off x="514107" y="5168176"/>
            <a:ext cx="11177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Обучающиеся,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прошедшие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государственной итоговой аттестации или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получившие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государственной итоговой аттестации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неудовлетворительные результаты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вправе пройти государственную итоговую аттестацию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 сроки, определяемые порядком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проведения государственной итоговой аттестации по соответствующим образовательным программам.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79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61E20B-147D-0BCE-DD09-CFEDEAB114C0}"/>
              </a:ext>
            </a:extLst>
          </p:cNvPr>
          <p:cNvSpPr txBox="1"/>
          <p:nvPr/>
        </p:nvSpPr>
        <p:spPr>
          <a:xfrm>
            <a:off x="338145" y="2838225"/>
            <a:ext cx="5004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ЭФФЕКТИВНАЯ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НАЧАЛЬНАЯ ШКОЛА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BF92E-81FB-49C7-7F54-B0746CAB35CD}"/>
              </a:ext>
            </a:extLst>
          </p:cNvPr>
          <p:cNvSpPr txBox="1"/>
          <p:nvPr/>
        </p:nvSpPr>
        <p:spPr>
          <a:xfrm>
            <a:off x="6046978" y="3080130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ШКОЛА ПОЛНОГО ДНЯ</a:t>
            </a:r>
          </a:p>
        </p:txBody>
      </p:sp>
      <p:sp>
        <p:nvSpPr>
          <p:cNvPr id="6146" name="AutoShape 2" descr="blob:https://web.telegram.org/6c878196-dc17-4453-973b-200c82799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71431" y="4586826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047415" y="895809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FDDED5D-15AA-4D1E-A1F8-3A0034F12896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A7F7D3-C828-47EB-956A-BF12D4ADF56C}"/>
              </a:ext>
            </a:extLst>
          </p:cNvPr>
          <p:cNvSpPr/>
          <p:nvPr/>
        </p:nvSpPr>
        <p:spPr>
          <a:xfrm>
            <a:off x="11361908" y="625168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727D22-4D05-4656-B3E9-C0E9B3954576}"/>
              </a:ext>
            </a:extLst>
          </p:cNvPr>
          <p:cNvSpPr/>
          <p:nvPr/>
        </p:nvSpPr>
        <p:spPr>
          <a:xfrm>
            <a:off x="754605" y="1202877"/>
            <a:ext cx="10705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 fontAlgn="base"/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97.2. Участники ГИА, указанные в пункте 97.1 Порядка, подают в ГЭК заявления с указанием пересдаваемого учебного предмета ЕГЭ.</a:t>
            </a:r>
          </a:p>
          <a:p>
            <a:pPr indent="363538" algn="just" fontAlgn="base"/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пересдачи участниками ГИА, указанными в абзаце втором пункта 97.1 Порядка, ЕГЭ по математике в заявлении указывается также уровень (базовый или профильный) пересдаваемого ЕГЭ по математике.</a:t>
            </a:r>
          </a:p>
          <a:p>
            <a:pPr indent="363538" algn="just" fontAlgn="base"/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подаются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ГИА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шести рабочих дней и не позднее двух рабочих дней до дня экзамена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пересдаваемого в дополнительный день.</a:t>
            </a:r>
            <a:b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 fontAlgn="base"/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97.3. В случаях, установленных пунктом 97.1 Порядка,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предыдущий результат ЕГЭ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пересдаваемому учебному предмету, полученный участником ГИА в текущем году (году сдачи экзамена)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аннулируется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решением председателя ГЭК.</a:t>
            </a:r>
            <a:endParaRPr lang="ru-RU" sz="20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447083" y="207066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Дополнительные дни для сдачи ЕГЭ</a:t>
            </a:r>
          </a:p>
        </p:txBody>
      </p:sp>
    </p:spTree>
    <p:extLst>
      <p:ext uri="{BB962C8B-B14F-4D97-AF65-F5344CB8AC3E}">
        <p14:creationId xmlns:p14="http://schemas.microsoft.com/office/powerpoint/2010/main" val="114898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82" y="108489"/>
            <a:ext cx="8128418" cy="6204269"/>
          </a:xfrm>
          <a:prstGeom prst="rect">
            <a:avLst/>
          </a:prstGeom>
        </p:spPr>
      </p:pic>
      <p:sp>
        <p:nvSpPr>
          <p:cNvPr id="3" name="Полилиния: фигура 22">
            <a:extLst>
              <a:ext uri="{FF2B5EF4-FFF2-40B4-BE49-F238E27FC236}">
                <a16:creationId xmlns:a16="http://schemas.microsoft.com/office/drawing/2014/main" id="{1FDDED5D-15AA-4D1E-A1F8-3A0034F12896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1640962"/>
            <a:ext cx="3501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Федерального центра тестирования размещены методические документы, рекомендуемые при организации и проведении итогового сочинения (изложения) в 2024/25 году.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https://rustest.ru/gia/tehnologicheskie-resheniya-gia-11/itogovoe-sochinenie-izlozhenie/</a:t>
            </a:r>
          </a:p>
        </p:txBody>
      </p:sp>
    </p:spTree>
    <p:extLst>
      <p:ext uri="{BB962C8B-B14F-4D97-AF65-F5344CB8AC3E}">
        <p14:creationId xmlns:p14="http://schemas.microsoft.com/office/powerpoint/2010/main" val="112044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EB0FF738-F768-45A0-82A9-2E5971F58DD1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4F08E-C79F-4146-82F3-3BB98A19FA65}"/>
              </a:ext>
            </a:extLst>
          </p:cNvPr>
          <p:cNvSpPr txBox="1"/>
          <p:nvPr/>
        </p:nvSpPr>
        <p:spPr>
          <a:xfrm>
            <a:off x="2663829" y="200380"/>
            <a:ext cx="7548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ИЗМЕНЕНИЯ В СТРУКТУРЕ ЕГЭ </a:t>
            </a:r>
          </a:p>
          <a:p>
            <a:pPr algn="ctr"/>
            <a:r>
              <a:rPr lang="ru-RU" sz="3200" dirty="0">
                <a:latin typeface="Arial Black" panose="020B0A04020102020204" pitchFamily="34" charset="0"/>
              </a:rPr>
              <a:t>и СОДЕРЖАНИИ КИМ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BCD2207-E3B3-49C2-AA14-0276B43C682D}"/>
              </a:ext>
            </a:extLst>
          </p:cNvPr>
          <p:cNvSpPr/>
          <p:nvPr/>
        </p:nvSpPr>
        <p:spPr>
          <a:xfrm>
            <a:off x="10682761" y="200380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80676CF-51D5-4404-AD89-F631FB6907E8}"/>
              </a:ext>
            </a:extLst>
          </p:cNvPr>
          <p:cNvSpPr/>
          <p:nvPr/>
        </p:nvSpPr>
        <p:spPr>
          <a:xfrm>
            <a:off x="9257286" y="527777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83" y="1277598"/>
            <a:ext cx="4065869" cy="53381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569010" y="2287686"/>
            <a:ext cx="3929394" cy="7721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Литература</a:t>
            </a:r>
          </a:p>
          <a:p>
            <a:pPr algn="ctr"/>
            <a:r>
              <a:rPr lang="ru-RU" sz="1600" b="1" dirty="0"/>
              <a:t>Русский язык</a:t>
            </a:r>
          </a:p>
          <a:p>
            <a:pPr algn="ctr"/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9106" y="1872188"/>
            <a:ext cx="3364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A74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fipi</a:t>
            </a:r>
            <a:r>
              <a:rPr lang="ru-RU" sz="4800" b="1" dirty="0">
                <a:solidFill>
                  <a:srgbClr val="A74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 err="1">
                <a:solidFill>
                  <a:srgbClr val="A74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ru-RU" sz="4800" b="1" dirty="0">
              <a:solidFill>
                <a:srgbClr val="A74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BCD2207-E3B3-49C2-AA14-0276B43C682D}"/>
              </a:ext>
            </a:extLst>
          </p:cNvPr>
          <p:cNvSpPr/>
          <p:nvPr/>
        </p:nvSpPr>
        <p:spPr>
          <a:xfrm>
            <a:off x="772973" y="5612643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8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092" y="406860"/>
            <a:ext cx="10011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канал для участников ЕГЭ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городском округе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92" y="1360967"/>
            <a:ext cx="7338646" cy="5349254"/>
          </a:xfrm>
          <a:prstGeom prst="rect">
            <a:avLst/>
          </a:prstGeom>
        </p:spPr>
      </p:pic>
      <p:sp>
        <p:nvSpPr>
          <p:cNvPr id="4" name="Полилиния: фигура 22">
            <a:extLst>
              <a:ext uri="{FF2B5EF4-FFF2-40B4-BE49-F238E27FC236}">
                <a16:creationId xmlns:a16="http://schemas.microsoft.com/office/drawing/2014/main" id="{1FDDED5D-15AA-4D1E-A1F8-3A0034F12896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80676CF-51D5-4404-AD89-F631FB6907E8}"/>
              </a:ext>
            </a:extLst>
          </p:cNvPr>
          <p:cNvSpPr/>
          <p:nvPr/>
        </p:nvSpPr>
        <p:spPr>
          <a:xfrm>
            <a:off x="9011101" y="5488790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0676CF-51D5-4404-AD89-F631FB6907E8}"/>
              </a:ext>
            </a:extLst>
          </p:cNvPr>
          <p:cNvSpPr/>
          <p:nvPr/>
        </p:nvSpPr>
        <p:spPr>
          <a:xfrm>
            <a:off x="11050917" y="70577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0676CF-51D5-4404-AD89-F631FB6907E8}"/>
              </a:ext>
            </a:extLst>
          </p:cNvPr>
          <p:cNvSpPr/>
          <p:nvPr/>
        </p:nvSpPr>
        <p:spPr>
          <a:xfrm>
            <a:off x="289132" y="615273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3069" y="3132491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https://t.me/odin_EGE</a:t>
            </a:r>
          </a:p>
        </p:txBody>
      </p:sp>
    </p:spTree>
    <p:extLst>
      <p:ext uri="{BB962C8B-B14F-4D97-AF65-F5344CB8AC3E}">
        <p14:creationId xmlns:p14="http://schemas.microsoft.com/office/powerpoint/2010/main" val="88618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00C5BF3-5F48-157E-181E-E42CEE5C149D}"/>
              </a:ext>
            </a:extLst>
          </p:cNvPr>
          <p:cNvSpPr txBox="1"/>
          <p:nvPr/>
        </p:nvSpPr>
        <p:spPr>
          <a:xfrm>
            <a:off x="1504334" y="2742023"/>
            <a:ext cx="11021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Участие в проекте </a:t>
            </a:r>
          </a:p>
          <a:p>
            <a:pPr algn="ctr"/>
            <a:r>
              <a:rPr lang="ru-RU" sz="3600" dirty="0">
                <a:latin typeface="Arial Black" panose="020B0A04020102020204" pitchFamily="34" charset="0"/>
              </a:rPr>
              <a:t>Цифровые классы Подмосковья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9E31A34-55BA-A51C-4C6D-8AA1B94495C7}"/>
              </a:ext>
            </a:extLst>
          </p:cNvPr>
          <p:cNvSpPr/>
          <p:nvPr/>
        </p:nvSpPr>
        <p:spPr>
          <a:xfrm>
            <a:off x="0" y="0"/>
            <a:ext cx="1752600" cy="2676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2FEE751B-3FE6-39EE-8446-F034612A8F99}"/>
              </a:ext>
            </a:extLst>
          </p:cNvPr>
          <p:cNvSpPr/>
          <p:nvPr/>
        </p:nvSpPr>
        <p:spPr>
          <a:xfrm>
            <a:off x="0" y="2405575"/>
            <a:ext cx="7588577" cy="4457137"/>
          </a:xfrm>
          <a:custGeom>
            <a:avLst/>
            <a:gdLst>
              <a:gd name="connsiteX0" fmla="*/ 0 w 7588577"/>
              <a:gd name="connsiteY0" fmla="*/ 0 h 5055971"/>
              <a:gd name="connsiteX1" fmla="*/ 1425320 w 7588577"/>
              <a:gd name="connsiteY1" fmla="*/ 0 h 5055971"/>
              <a:gd name="connsiteX2" fmla="*/ 1758232 w 7588577"/>
              <a:gd name="connsiteY2" fmla="*/ 271584 h 5055971"/>
              <a:gd name="connsiteX3" fmla="*/ 1759114 w 7588577"/>
              <a:gd name="connsiteY3" fmla="*/ 280342 h 5055971"/>
              <a:gd name="connsiteX4" fmla="*/ 1759114 w 7588577"/>
              <a:gd name="connsiteY4" fmla="*/ 3979974 h 5055971"/>
              <a:gd name="connsiteX5" fmla="*/ 2098930 w 7588577"/>
              <a:gd name="connsiteY5" fmla="*/ 4320107 h 5055971"/>
              <a:gd name="connsiteX6" fmla="*/ 7588577 w 7588577"/>
              <a:gd name="connsiteY6" fmla="*/ 4320107 h 5055971"/>
              <a:gd name="connsiteX7" fmla="*/ 7588577 w 7588577"/>
              <a:gd name="connsiteY7" fmla="*/ 5055971 h 5055971"/>
              <a:gd name="connsiteX8" fmla="*/ 0 w 7588577"/>
              <a:gd name="connsiteY8" fmla="*/ 5055971 h 5055971"/>
              <a:gd name="connsiteX9" fmla="*/ 0 w 7588577"/>
              <a:gd name="connsiteY9" fmla="*/ 0 h 505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8577" h="5055971">
                <a:moveTo>
                  <a:pt x="0" y="0"/>
                </a:moveTo>
                <a:lnTo>
                  <a:pt x="1425320" y="0"/>
                </a:lnTo>
                <a:cubicBezTo>
                  <a:pt x="1589536" y="0"/>
                  <a:pt x="1726545" y="116592"/>
                  <a:pt x="1758232" y="271584"/>
                </a:cubicBezTo>
                <a:lnTo>
                  <a:pt x="1759114" y="280342"/>
                </a:lnTo>
                <a:lnTo>
                  <a:pt x="1759114" y="3979974"/>
                </a:lnTo>
                <a:cubicBezTo>
                  <a:pt x="1759114" y="4167824"/>
                  <a:pt x="1911255" y="4320107"/>
                  <a:pt x="2098930" y="4320107"/>
                </a:cubicBezTo>
                <a:lnTo>
                  <a:pt x="7588577" y="4320107"/>
                </a:lnTo>
                <a:lnTo>
                  <a:pt x="7588577" y="5055971"/>
                </a:lnTo>
                <a:lnTo>
                  <a:pt x="0" y="50559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2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D:\Users\Anna\Desktop\БАГРАТИОН\IMG-20230803-WA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015" y="0"/>
            <a:ext cx="2762985" cy="2658794"/>
          </a:xfrm>
          <a:prstGeom prst="rect">
            <a:avLst/>
          </a:prstGeom>
          <a:noFill/>
        </p:spPr>
      </p:pic>
      <p:sp>
        <p:nvSpPr>
          <p:cNvPr id="20" name="Полилиния: фигура 39">
            <a:extLst>
              <a:ext uri="{FF2B5EF4-FFF2-40B4-BE49-F238E27FC236}">
                <a16:creationId xmlns:a16="http://schemas.microsoft.com/office/drawing/2014/main" id="{B75ACFA5-2C8B-955B-4958-8711CE4C93BA}"/>
              </a:ext>
            </a:extLst>
          </p:cNvPr>
          <p:cNvSpPr/>
          <p:nvPr/>
        </p:nvSpPr>
        <p:spPr>
          <a:xfrm>
            <a:off x="1775606" y="0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6907238" y="928468"/>
            <a:ext cx="464234" cy="450166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9618000" y="514877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601545" y="254625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2413998" y="5167562"/>
            <a:ext cx="5552636" cy="1023937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4400" dirty="0">
                <a:solidFill>
                  <a:srgbClr val="BCE2D5"/>
                </a:solidFill>
                <a:latin typeface="Arial Black" panose="020B0A04020102020204" pitchFamily="34" charset="0"/>
              </a:rPr>
              <a:t>2024 - 2025 уч.г.</a:t>
            </a:r>
            <a:endParaRPr lang="ru-RU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8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22">
            <a:extLst>
              <a:ext uri="{FF2B5EF4-FFF2-40B4-BE49-F238E27FC236}">
                <a16:creationId xmlns:a16="http://schemas.microsoft.com/office/drawing/2014/main" id="{3E036876-1DEF-4777-862A-9DB784A81E21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6E82F5-09BB-408E-A26E-F510919DD48B}"/>
              </a:ext>
            </a:extLst>
          </p:cNvPr>
          <p:cNvSpPr/>
          <p:nvPr/>
        </p:nvSpPr>
        <p:spPr>
          <a:xfrm>
            <a:off x="1035423" y="1567132"/>
            <a:ext cx="101211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цифрового класса предполагает использование моделей смешанного обучения, в которых можно активно использовать цифровые инструменты.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образовательные ресурсы предоставляют огромные возможности преподавателю, обеспечивают мощными средствами, которые разрешают следующие вопросы: улучшение организации учебного процесса, повышение индивидуализации обучения; цифровые образовательные ресурсы предоставляют возможность учителю и обучающемуся.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Гибридный режим обучения в школе — это форма образования, позволяющая ученикам получать знания очно в аудиториях и удаленно при помощи различных технологий. Отличительными чертами образовательного процесса в форме гибридного обучения являются его гибкость, адаптивность, модульность, экономическая эффективность, опора на передовые информационные и телекоммуникационные технологии. </a:t>
            </a:r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03B6753E-9994-42C8-A644-A3FC4F7DE829}"/>
              </a:ext>
            </a:extLst>
          </p:cNvPr>
          <p:cNvSpPr/>
          <p:nvPr/>
        </p:nvSpPr>
        <p:spPr>
          <a:xfrm>
            <a:off x="1353670" y="404290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ЦИФРОВОЙ КЛАСС И ЗАЧЕМ ОН РОССИЙСКИМ ШКОЛАМ?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C25E284-6227-4E0A-94E2-C8809AE71DC0}"/>
              </a:ext>
            </a:extLst>
          </p:cNvPr>
          <p:cNvSpPr/>
          <p:nvPr/>
        </p:nvSpPr>
        <p:spPr>
          <a:xfrm>
            <a:off x="11608165" y="3052495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B4FB4BF-4DFA-41D0-B251-495E526DE93C}"/>
              </a:ext>
            </a:extLst>
          </p:cNvPr>
          <p:cNvSpPr/>
          <p:nvPr/>
        </p:nvSpPr>
        <p:spPr>
          <a:xfrm>
            <a:off x="6758259" y="584802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B2BFFB5-90D5-4030-A247-F023B68F98B2}"/>
              </a:ext>
            </a:extLst>
          </p:cNvPr>
          <p:cNvSpPr/>
          <p:nvPr/>
        </p:nvSpPr>
        <p:spPr>
          <a:xfrm>
            <a:off x="1035423" y="509958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0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D5DE8B-6A0A-4647-A71F-8A15D79D5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1353" cy="6858000"/>
          </a:xfrm>
          <a:prstGeom prst="rect">
            <a:avLst/>
          </a:prstGeom>
        </p:spPr>
      </p:pic>
      <p:sp>
        <p:nvSpPr>
          <p:cNvPr id="2" name="Полилиния: фигура 22">
            <a:extLst>
              <a:ext uri="{FF2B5EF4-FFF2-40B4-BE49-F238E27FC236}">
                <a16:creationId xmlns:a16="http://schemas.microsoft.com/office/drawing/2014/main" id="{B311008E-1471-4500-9719-D8570CC4D0AE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3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83B6D-E686-4964-A91E-03AF2C68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73721"/>
            <a:ext cx="10569389" cy="5194005"/>
          </a:xfrm>
          <a:prstGeom prst="rect">
            <a:avLst/>
          </a:prstGeom>
        </p:spPr>
      </p:pic>
      <p:sp>
        <p:nvSpPr>
          <p:cNvPr id="4" name="Полилиния: фигура 22">
            <a:extLst>
              <a:ext uri="{FF2B5EF4-FFF2-40B4-BE49-F238E27FC236}">
                <a16:creationId xmlns:a16="http://schemas.microsoft.com/office/drawing/2014/main" id="{8946CDCA-798D-47F9-B287-AC6F9922EAB8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id="{61481152-50F6-4670-9B3F-E236334BEDCE}"/>
              </a:ext>
            </a:extLst>
          </p:cNvPr>
          <p:cNvSpPr/>
          <p:nvPr/>
        </p:nvSpPr>
        <p:spPr>
          <a:xfrm>
            <a:off x="1496105" y="241329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ГИБРИДНОЕ ОБУЧЕНИЕ 3/2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F398D3C-83D1-46F2-B8B3-F60681463767}"/>
              </a:ext>
            </a:extLst>
          </p:cNvPr>
          <p:cNvSpPr/>
          <p:nvPr/>
        </p:nvSpPr>
        <p:spPr>
          <a:xfrm>
            <a:off x="256546" y="505912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A6DD6E8-9211-4047-B922-79BCE0BFBF2A}"/>
              </a:ext>
            </a:extLst>
          </p:cNvPr>
          <p:cNvSpPr/>
          <p:nvPr/>
        </p:nvSpPr>
        <p:spPr>
          <a:xfrm>
            <a:off x="11430056" y="298994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8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999A4E-D686-4142-BB4B-0048075C0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18"/>
            <a:ext cx="12192000" cy="6929717"/>
          </a:xfrm>
          <a:prstGeom prst="rect">
            <a:avLst/>
          </a:prstGeom>
        </p:spPr>
      </p:pic>
      <p:sp>
        <p:nvSpPr>
          <p:cNvPr id="2" name="Полилиния: фигура 22">
            <a:extLst>
              <a:ext uri="{FF2B5EF4-FFF2-40B4-BE49-F238E27FC236}">
                <a16:creationId xmlns:a16="http://schemas.microsoft.com/office/drawing/2014/main" id="{B311008E-1471-4500-9719-D8570CC4D0AE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72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024C1-BB85-4460-A03D-8406C681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90" y="1176058"/>
            <a:ext cx="9335721" cy="4505884"/>
          </a:xfrm>
          <a:prstGeom prst="rect">
            <a:avLst/>
          </a:prstGeom>
        </p:spPr>
      </p:pic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104A0B5D-C768-4575-B08B-2E3E4E86283D}"/>
              </a:ext>
            </a:extLst>
          </p:cNvPr>
          <p:cNvSpPr/>
          <p:nvPr/>
        </p:nvSpPr>
        <p:spPr>
          <a:xfrm>
            <a:off x="1775155" y="178576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эффект внедрения гибридного обучения</a:t>
            </a:r>
          </a:p>
        </p:txBody>
      </p:sp>
      <p:sp>
        <p:nvSpPr>
          <p:cNvPr id="5" name="Полилиния: фигура 22">
            <a:extLst>
              <a:ext uri="{FF2B5EF4-FFF2-40B4-BE49-F238E27FC236}">
                <a16:creationId xmlns:a16="http://schemas.microsoft.com/office/drawing/2014/main" id="{F1DCE67B-C834-488A-9B05-DDA11C59C5B0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D8F6CE9-6943-4448-9E2E-BC78C5AA5CD8}"/>
              </a:ext>
            </a:extLst>
          </p:cNvPr>
          <p:cNvSpPr/>
          <p:nvPr/>
        </p:nvSpPr>
        <p:spPr>
          <a:xfrm>
            <a:off x="725332" y="549066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DAF6A5-2D22-42B4-9433-107AFA69F701}"/>
              </a:ext>
            </a:extLst>
          </p:cNvPr>
          <p:cNvSpPr/>
          <p:nvPr/>
        </p:nvSpPr>
        <p:spPr>
          <a:xfrm>
            <a:off x="11491624" y="6179716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352C2FB-AA12-4077-8001-5CC021528D14}"/>
              </a:ext>
            </a:extLst>
          </p:cNvPr>
          <p:cNvSpPr/>
          <p:nvPr/>
        </p:nvSpPr>
        <p:spPr>
          <a:xfrm>
            <a:off x="11491623" y="405700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3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DE209A-6A86-7EF4-C162-E670AFA4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05" y="1678250"/>
            <a:ext cx="6475870" cy="390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EDE22DE6-B71B-DB38-04C7-53FC73518499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252743" y="2245013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78688" y="4552517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8075243" y="5585264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2">
            <a:extLst>
              <a:ext uri="{FF2B5EF4-FFF2-40B4-BE49-F238E27FC236}">
                <a16:creationId xmlns:a16="http://schemas.microsoft.com/office/drawing/2014/main" id="{C348DC72-AAAD-F472-504F-BAE3DEA428EA}"/>
              </a:ext>
            </a:extLst>
          </p:cNvPr>
          <p:cNvSpPr/>
          <p:nvPr/>
        </p:nvSpPr>
        <p:spPr>
          <a:xfrm>
            <a:off x="2384255" y="1678252"/>
            <a:ext cx="504056" cy="63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6F6210-67D6-40A0-C955-8704CC5936AB}"/>
              </a:ext>
            </a:extLst>
          </p:cNvPr>
          <p:cNvSpPr/>
          <p:nvPr/>
        </p:nvSpPr>
        <p:spPr>
          <a:xfrm>
            <a:off x="1648491" y="2398315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32EAF-1509-AC6E-453F-E81F48F8F4DE}"/>
              </a:ext>
            </a:extLst>
          </p:cNvPr>
          <p:cNvSpPr txBox="1"/>
          <p:nvPr/>
        </p:nvSpPr>
        <p:spPr>
          <a:xfrm>
            <a:off x="1683014" y="240898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ЕГЭ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C6F6210-67D6-40A0-C955-8704CC5936AB}"/>
              </a:ext>
            </a:extLst>
          </p:cNvPr>
          <p:cNvSpPr/>
          <p:nvPr/>
        </p:nvSpPr>
        <p:spPr>
          <a:xfrm>
            <a:off x="8924626" y="2354527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32EAF-1509-AC6E-453F-E81F48F8F4DE}"/>
              </a:ext>
            </a:extLst>
          </p:cNvPr>
          <p:cNvSpPr txBox="1"/>
          <p:nvPr/>
        </p:nvSpPr>
        <p:spPr>
          <a:xfrm>
            <a:off x="9015531" y="23736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ГВЭ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12985" y="219422"/>
            <a:ext cx="9939758" cy="13649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проведения государственной итоговой аттестации по образовательным программам среднего общего образования» утвержден Министерством Просвещения РФ, Федеральной службой по надзору в сфере образования Приказ №233/552 от 04.04.2023 (с изменениями от 12.04.2024)</a:t>
            </a:r>
          </a:p>
        </p:txBody>
      </p:sp>
      <p:sp>
        <p:nvSpPr>
          <p:cNvPr id="30" name="Стрелка: вниз 2">
            <a:extLst>
              <a:ext uri="{FF2B5EF4-FFF2-40B4-BE49-F238E27FC236}">
                <a16:creationId xmlns:a16="http://schemas.microsoft.com/office/drawing/2014/main" id="{C348DC72-AAAD-F472-504F-BAE3DEA428EA}"/>
              </a:ext>
            </a:extLst>
          </p:cNvPr>
          <p:cNvSpPr/>
          <p:nvPr/>
        </p:nvSpPr>
        <p:spPr>
          <a:xfrm>
            <a:off x="9752718" y="1678251"/>
            <a:ext cx="504056" cy="63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6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08EE5DEC-5B41-4AF9-8B06-1D366066D8FB}"/>
              </a:ext>
            </a:extLst>
          </p:cNvPr>
          <p:cNvSpPr/>
          <p:nvPr/>
        </p:nvSpPr>
        <p:spPr>
          <a:xfrm>
            <a:off x="1044255" y="417162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A836FF8-323C-47E5-B597-367EF465B210}"/>
              </a:ext>
            </a:extLst>
          </p:cNvPr>
          <p:cNvSpPr/>
          <p:nvPr/>
        </p:nvSpPr>
        <p:spPr>
          <a:xfrm>
            <a:off x="10562680" y="5399787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0A9919B-B8CC-4B81-BE17-0566F3C41A09}"/>
              </a:ext>
            </a:extLst>
          </p:cNvPr>
          <p:cNvSpPr/>
          <p:nvPr/>
        </p:nvSpPr>
        <p:spPr>
          <a:xfrm>
            <a:off x="10231994" y="128424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22">
            <a:extLst>
              <a:ext uri="{FF2B5EF4-FFF2-40B4-BE49-F238E27FC236}">
                <a16:creationId xmlns:a16="http://schemas.microsoft.com/office/drawing/2014/main" id="{86E58755-4A92-4143-89AF-B70E46FC2003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id="{9209753C-3D7E-4B2B-8674-7D7A4BA18A53}"/>
              </a:ext>
            </a:extLst>
          </p:cNvPr>
          <p:cNvSpPr/>
          <p:nvPr/>
        </p:nvSpPr>
        <p:spPr>
          <a:xfrm>
            <a:off x="1775155" y="178576"/>
            <a:ext cx="9199790" cy="836808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перейти на обучение в формате 3/2?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4B269D-C90F-4892-96F1-54663AE8D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29" y="1284241"/>
            <a:ext cx="4892341" cy="49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68811" y="3852828"/>
            <a:ext cx="11251126" cy="18620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8811" y="1422665"/>
            <a:ext cx="11251126" cy="18620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4">
            <a:extLst>
              <a:ext uri="{FF2B5EF4-FFF2-40B4-BE49-F238E27FC236}">
                <a16:creationId xmlns:a16="http://schemas.microsoft.com/office/drawing/2014/main" id="{EDE22DE6-B71B-DB38-04C7-53FC73518499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2402754" y="581128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256546" y="2385846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244916" y="600256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62627" y="1013309"/>
            <a:ext cx="5507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Формы проведения ГИА и участники ГИА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220977D-29B4-B4D9-7241-462B75C215A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1969" y="1462861"/>
            <a:ext cx="110413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ГИА допускаются лица…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выполнившие учебный план 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индивидуальный учебный план (имеющие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имеющие результат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итоговое сочинение 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(изложение).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969476" y="155574"/>
            <a:ext cx="5998055" cy="822801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ДОПУСК К ЭКЗАМЕНАМ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C1B22-EB82-CF78-566C-5ED9B08513F3}"/>
              </a:ext>
            </a:extLst>
          </p:cNvPr>
          <p:cNvSpPr txBox="1"/>
          <p:nvPr/>
        </p:nvSpPr>
        <p:spPr>
          <a:xfrm>
            <a:off x="741969" y="3920315"/>
            <a:ext cx="1104131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выбранных учебных предметов, уровня ЕГЭ по математике (базовый или профильный), форм (формы) ГИА (для лиц, указанных в 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подпункте 2 пункта 7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языка, на котором планируется сдавать экзамены (в случае, установленном 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10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сроков участия в экзаменах (далее - заявления об участии в экзаменах) подаются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</a:t>
            </a:r>
            <a:r>
              <a:rPr lang="ru-RU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включительно: </a:t>
            </a:r>
            <a:r>
              <a:rPr lang="ru-RU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образовательные организации, в которых обучающиеся осваивают образовательные программы среднего общего образования.</a:t>
            </a:r>
          </a:p>
          <a:p>
            <a:pPr algn="just" fontAlgn="base"/>
            <a:b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1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олилиния: фигура 4">
            <a:extLst>
              <a:ext uri="{FF2B5EF4-FFF2-40B4-BE49-F238E27FC236}">
                <a16:creationId xmlns:a16="http://schemas.microsoft.com/office/drawing/2014/main" id="{FF863D3C-6C5A-7E45-A725-8DA3EE16622B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0987554" y="6236183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3601379" y="557547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6663809" y="314611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B9F25-9B92-A62C-7F17-3E226D2B2622}"/>
              </a:ext>
            </a:extLst>
          </p:cNvPr>
          <p:cNvSpPr txBox="1"/>
          <p:nvPr/>
        </p:nvSpPr>
        <p:spPr>
          <a:xfrm>
            <a:off x="6214782" y="3709621"/>
            <a:ext cx="5848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проводятся в </a:t>
            </a:r>
            <a:r>
              <a:rPr lang="ru-RU" sz="2000" b="1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</a:t>
            </a:r>
            <a:r>
              <a:rPr lang="ru-RU" sz="20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0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0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периоды. </a:t>
            </a:r>
          </a:p>
          <a:p>
            <a:pPr algn="ctr"/>
            <a:r>
              <a:rPr lang="ru-RU" sz="20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периодов проведения экзаменов предусматриваются </a:t>
            </a:r>
            <a:r>
              <a:rPr lang="ru-RU" sz="2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</a:t>
            </a:r>
            <a:r>
              <a:rPr lang="ru-RU" sz="20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F482B3-83A1-4B26-A9C8-0ECF621C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63" y="1747071"/>
            <a:ext cx="4573494" cy="448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8F8F11-7A93-5558-0979-326047369F81}"/>
              </a:ext>
            </a:extLst>
          </p:cNvPr>
          <p:cNvSpPr txBox="1"/>
          <p:nvPr/>
        </p:nvSpPr>
        <p:spPr>
          <a:xfrm>
            <a:off x="6214783" y="1738437"/>
            <a:ext cx="5580126" cy="1790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 по всем учебным предметам начинается 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9679" y="192565"/>
            <a:ext cx="10785230" cy="13649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единого расписания и продолжительности проведения ЕГЭ по каждому учебному предмету, требований к использованию средств обучения и воспитания при его проведении в 2025 году» ПРОЕКТ приказа Министерством Просвещения РФ, Федеральной службой по надзору в сфере образования</a:t>
            </a: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4117435" y="5165990"/>
            <a:ext cx="3636898" cy="767700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7976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430388" y="263119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256546" y="6059740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A35A95-8903-428A-97C0-DACCDA0B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46" y="1501969"/>
            <a:ext cx="9445376" cy="466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2203938" y="454399"/>
            <a:ext cx="7010401" cy="822801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ДАТЫ ЭКЗАМЕНОВ (ОСНОВНОЙ ЭТАП)</a:t>
            </a:r>
          </a:p>
        </p:txBody>
      </p:sp>
      <p:sp>
        <p:nvSpPr>
          <p:cNvPr id="2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8408081" y="5867170"/>
            <a:ext cx="3636898" cy="767700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56791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8170868" y="5844798"/>
            <a:ext cx="3559166" cy="792782"/>
          </a:xfrm>
          <a:prstGeom prst="roundRect">
            <a:avLst/>
          </a:prstGeom>
          <a:solidFill>
            <a:srgbClr val="9FDEE1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70868" y="4774157"/>
            <a:ext cx="3559166" cy="792782"/>
          </a:xfrm>
          <a:prstGeom prst="roundRect">
            <a:avLst/>
          </a:prstGeom>
          <a:solidFill>
            <a:srgbClr val="9FDEE1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170868" y="3628170"/>
            <a:ext cx="3559166" cy="792782"/>
          </a:xfrm>
          <a:prstGeom prst="roundRect">
            <a:avLst/>
          </a:prstGeom>
          <a:solidFill>
            <a:srgbClr val="9FDEE1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52188" y="2477119"/>
            <a:ext cx="3559166" cy="792782"/>
          </a:xfrm>
          <a:prstGeom prst="roundRect">
            <a:avLst/>
          </a:prstGeom>
          <a:solidFill>
            <a:srgbClr val="9FDEE1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5640" y="5740448"/>
            <a:ext cx="6482403" cy="10035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1181" y="4641225"/>
            <a:ext cx="6482403" cy="10035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6526" y="3482436"/>
            <a:ext cx="6482403" cy="10035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5640" y="2347702"/>
            <a:ext cx="6482403" cy="10035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52188" y="1331132"/>
            <a:ext cx="3559166" cy="792782"/>
          </a:xfrm>
          <a:prstGeom prst="roundRect">
            <a:avLst/>
          </a:prstGeom>
          <a:solidFill>
            <a:srgbClr val="9FDEE1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5640" y="1208969"/>
            <a:ext cx="6482403" cy="10035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A4FDAADD-5FEE-46C8-A20F-F0A3083740EC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B5B0F16-CB16-4915-B28D-E5D1933E0AF5}"/>
              </a:ext>
            </a:extLst>
          </p:cNvPr>
          <p:cNvSpPr/>
          <p:nvPr/>
        </p:nvSpPr>
        <p:spPr>
          <a:xfrm>
            <a:off x="7345636" y="641385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B77A8A0-5119-4254-8DAE-6BCF2E6D89D5}"/>
              </a:ext>
            </a:extLst>
          </p:cNvPr>
          <p:cNvSpPr/>
          <p:nvPr/>
        </p:nvSpPr>
        <p:spPr>
          <a:xfrm>
            <a:off x="11111637" y="28834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A8D57-8B7C-A530-4F50-0C6AAF25D762}"/>
              </a:ext>
            </a:extLst>
          </p:cNvPr>
          <p:cNvSpPr txBox="1"/>
          <p:nvPr/>
        </p:nvSpPr>
        <p:spPr>
          <a:xfrm>
            <a:off x="659129" y="1346169"/>
            <a:ext cx="6328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иология, информатика, литература, математика профильного уровня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физика</a:t>
            </a:r>
          </a:p>
        </p:txBody>
      </p:sp>
      <p:sp>
        <p:nvSpPr>
          <p:cNvPr id="17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2619416" y="228380"/>
            <a:ext cx="7010401" cy="822801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ПРОДОЛЖИТЕЛЬНОСТЬ ЭКЗАМЕНОВ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129" y="5774134"/>
            <a:ext cx="638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испанский, немецкий, французский) (устная часть)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1370" y="4926813"/>
            <a:ext cx="634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география, математика базового уровня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1370" y="3598480"/>
            <a:ext cx="634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испанский, немецкий, французский) (письменная часть)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4382" y="24389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история, обществознание, русский язык, химия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35787" y="1527336"/>
            <a:ext cx="347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часа 55 минут (235 минут)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35787" y="2684692"/>
            <a:ext cx="341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часа 30 минут (210 минут)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99907" y="3824506"/>
            <a:ext cx="341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часа 10 минут (190 минут)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707747" y="4988368"/>
            <a:ext cx="244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часа  (180 минут)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294651" y="6004967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минут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3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668811" y="2514016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429500" y="4401432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094256" y="6288848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102CE-3445-7675-978A-135050E88532}"/>
              </a:ext>
            </a:extLst>
          </p:cNvPr>
          <p:cNvSpPr txBox="1"/>
          <p:nvPr/>
        </p:nvSpPr>
        <p:spPr>
          <a:xfrm>
            <a:off x="1383322" y="1340768"/>
            <a:ext cx="1032803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ГИА по желанию проводится в форме ЕГЭ. </a:t>
            </a:r>
          </a:p>
          <a:p>
            <a:pPr algn="ctr"/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допускается сочетание форм проведения ГИА (ЕГЭ и ГВЭ).</a:t>
            </a:r>
          </a:p>
          <a:p>
            <a:pPr algn="just"/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экстерны с ограниченными возможностями здоровья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предъявляют оригинал или заверенную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копию рекомендаций психолого-медико-педагогической комиссии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ПМПК), а обучающиеся-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(в т.ч. экстерны)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или заверенную копию справки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подтверждающей факт установления инвалидности, выданной федеральным государственным учреждением медико-социальной экспертизы а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оригинал или заверенную копию рекомендаций ПМПК 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установленных </a:t>
            </a:r>
            <a:r>
              <a:rPr lang="ru-RU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60 Порядка</a:t>
            </a:r>
            <a:r>
              <a:rPr lang="ru-RU" sz="2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444444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9C42-9BCA-9340-1002-0B78E39B5E6D}"/>
              </a:ext>
            </a:extLst>
          </p:cNvPr>
          <p:cNvSpPr txBox="1"/>
          <p:nvPr/>
        </p:nvSpPr>
        <p:spPr>
          <a:xfrm>
            <a:off x="514609" y="5115309"/>
            <a:ext cx="11050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b="1" i="1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РЕШАЕМ В ИНДИВИДУАЛЬНОМ ПОРЯДКЕ</a:t>
            </a: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87A69E58-999D-474B-A4AC-9333F73C69BC}"/>
              </a:ext>
            </a:extLst>
          </p:cNvPr>
          <p:cNvSpPr/>
          <p:nvPr/>
        </p:nvSpPr>
        <p:spPr>
          <a:xfrm>
            <a:off x="1506521" y="254363"/>
            <a:ext cx="9775269" cy="822801"/>
          </a:xfrm>
          <a:prstGeom prst="roundRect">
            <a:avLst/>
          </a:prstGeom>
          <a:solidFill>
            <a:srgbClr val="F4922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Государственная итоговая аттестация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для обучающихся с ОВЗ</a:t>
            </a:r>
          </a:p>
        </p:txBody>
      </p:sp>
    </p:spTree>
    <p:extLst>
      <p:ext uri="{BB962C8B-B14F-4D97-AF65-F5344CB8AC3E}">
        <p14:creationId xmlns:p14="http://schemas.microsoft.com/office/powerpoint/2010/main" val="156791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">
            <a:extLst>
              <a:ext uri="{FF2B5EF4-FFF2-40B4-BE49-F238E27FC236}">
                <a16:creationId xmlns:a16="http://schemas.microsoft.com/office/drawing/2014/main" id="{2C64F586-1AE5-1218-ED32-4411D473C514}"/>
              </a:ext>
            </a:extLst>
          </p:cNvPr>
          <p:cNvSpPr/>
          <p:nvPr/>
        </p:nvSpPr>
        <p:spPr>
          <a:xfrm>
            <a:off x="200025" y="2981"/>
            <a:ext cx="937572" cy="979572"/>
          </a:xfrm>
          <a:custGeom>
            <a:avLst/>
            <a:gdLst>
              <a:gd name="connsiteX0" fmla="*/ 214313 w 937572"/>
              <a:gd name="connsiteY0" fmla="*/ 589046 h 979572"/>
              <a:gd name="connsiteX1" fmla="*/ 409576 w 937572"/>
              <a:gd name="connsiteY1" fmla="*/ 784309 h 979572"/>
              <a:gd name="connsiteX2" fmla="*/ 214313 w 937572"/>
              <a:gd name="connsiteY2" fmla="*/ 979572 h 979572"/>
              <a:gd name="connsiteX3" fmla="*/ 19050 w 937572"/>
              <a:gd name="connsiteY3" fmla="*/ 784309 h 979572"/>
              <a:gd name="connsiteX4" fmla="*/ 214313 w 937572"/>
              <a:gd name="connsiteY4" fmla="*/ 589046 h 979572"/>
              <a:gd name="connsiteX5" fmla="*/ 732784 w 937572"/>
              <a:gd name="connsiteY5" fmla="*/ 295464 h 979572"/>
              <a:gd name="connsiteX6" fmla="*/ 937572 w 937572"/>
              <a:gd name="connsiteY6" fmla="*/ 500252 h 979572"/>
              <a:gd name="connsiteX7" fmla="*/ 937571 w 937572"/>
              <a:gd name="connsiteY7" fmla="*/ 774784 h 979572"/>
              <a:gd name="connsiteX8" fmla="*/ 732783 w 937572"/>
              <a:gd name="connsiteY8" fmla="*/ 979572 h 979572"/>
              <a:gd name="connsiteX9" fmla="*/ 732784 w 937572"/>
              <a:gd name="connsiteY9" fmla="*/ 979571 h 979572"/>
              <a:gd name="connsiteX10" fmla="*/ 527996 w 937572"/>
              <a:gd name="connsiteY10" fmla="*/ 774783 h 979572"/>
              <a:gd name="connsiteX11" fmla="*/ 527996 w 937572"/>
              <a:gd name="connsiteY11" fmla="*/ 500252 h 979572"/>
              <a:gd name="connsiteX12" fmla="*/ 732784 w 937572"/>
              <a:gd name="connsiteY12" fmla="*/ 295464 h 979572"/>
              <a:gd name="connsiteX13" fmla="*/ 516079 w 937572"/>
              <a:gd name="connsiteY13" fmla="*/ 0 h 979572"/>
              <a:gd name="connsiteX14" fmla="*/ 905985 w 937572"/>
              <a:gd name="connsiteY14" fmla="*/ 0 h 979572"/>
              <a:gd name="connsiteX15" fmla="*/ 906295 w 937572"/>
              <a:gd name="connsiteY15" fmla="*/ 3078 h 979572"/>
              <a:gd name="connsiteX16" fmla="*/ 711032 w 937572"/>
              <a:gd name="connsiteY16" fmla="*/ 198341 h 979572"/>
              <a:gd name="connsiteX17" fmla="*/ 515769 w 937572"/>
              <a:gd name="connsiteY17" fmla="*/ 3078 h 979572"/>
              <a:gd name="connsiteX18" fmla="*/ 1271 w 937572"/>
              <a:gd name="connsiteY18" fmla="*/ 0 h 979572"/>
              <a:gd name="connsiteX19" fmla="*/ 408305 w 937572"/>
              <a:gd name="connsiteY19" fmla="*/ 0 h 979572"/>
              <a:gd name="connsiteX20" fmla="*/ 409576 w 937572"/>
              <a:gd name="connsiteY20" fmla="*/ 12603 h 979572"/>
              <a:gd name="connsiteX21" fmla="*/ 409575 w 937572"/>
              <a:gd name="connsiteY21" fmla="*/ 287135 h 979572"/>
              <a:gd name="connsiteX22" fmla="*/ 204787 w 937572"/>
              <a:gd name="connsiteY22" fmla="*/ 491923 h 979572"/>
              <a:gd name="connsiteX23" fmla="*/ 204788 w 937572"/>
              <a:gd name="connsiteY23" fmla="*/ 491922 h 979572"/>
              <a:gd name="connsiteX24" fmla="*/ 0 w 937572"/>
              <a:gd name="connsiteY24" fmla="*/ 287134 h 979572"/>
              <a:gd name="connsiteX25" fmla="*/ 0 w 937572"/>
              <a:gd name="connsiteY25" fmla="*/ 12603 h 9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7572" h="979572">
                <a:moveTo>
                  <a:pt x="214313" y="589046"/>
                </a:moveTo>
                <a:cubicBezTo>
                  <a:pt x="322154" y="589046"/>
                  <a:pt x="409576" y="676468"/>
                  <a:pt x="409576" y="784309"/>
                </a:cubicBezTo>
                <a:cubicBezTo>
                  <a:pt x="409576" y="892150"/>
                  <a:pt x="322154" y="979572"/>
                  <a:pt x="214313" y="979572"/>
                </a:cubicBezTo>
                <a:cubicBezTo>
                  <a:pt x="106472" y="979572"/>
                  <a:pt x="19050" y="892150"/>
                  <a:pt x="19050" y="784309"/>
                </a:cubicBezTo>
                <a:cubicBezTo>
                  <a:pt x="19050" y="676468"/>
                  <a:pt x="106472" y="589046"/>
                  <a:pt x="214313" y="589046"/>
                </a:cubicBezTo>
                <a:close/>
                <a:moveTo>
                  <a:pt x="732784" y="295464"/>
                </a:moveTo>
                <a:cubicBezTo>
                  <a:pt x="845885" y="295464"/>
                  <a:pt x="937572" y="387151"/>
                  <a:pt x="937572" y="500252"/>
                </a:cubicBezTo>
                <a:cubicBezTo>
                  <a:pt x="937572" y="591763"/>
                  <a:pt x="937571" y="683273"/>
                  <a:pt x="937571" y="774784"/>
                </a:cubicBezTo>
                <a:cubicBezTo>
                  <a:pt x="937571" y="887885"/>
                  <a:pt x="845884" y="979572"/>
                  <a:pt x="732783" y="979572"/>
                </a:cubicBezTo>
                <a:lnTo>
                  <a:pt x="732784" y="979571"/>
                </a:lnTo>
                <a:cubicBezTo>
                  <a:pt x="619683" y="979571"/>
                  <a:pt x="527996" y="887884"/>
                  <a:pt x="527996" y="774783"/>
                </a:cubicBezTo>
                <a:lnTo>
                  <a:pt x="527996" y="500252"/>
                </a:lnTo>
                <a:cubicBezTo>
                  <a:pt x="527996" y="387151"/>
                  <a:pt x="619683" y="295464"/>
                  <a:pt x="732784" y="295464"/>
                </a:cubicBezTo>
                <a:close/>
                <a:moveTo>
                  <a:pt x="516079" y="0"/>
                </a:moveTo>
                <a:lnTo>
                  <a:pt x="905985" y="0"/>
                </a:lnTo>
                <a:lnTo>
                  <a:pt x="906295" y="3078"/>
                </a:lnTo>
                <a:cubicBezTo>
                  <a:pt x="906295" y="110919"/>
                  <a:pt x="818873" y="198341"/>
                  <a:pt x="711032" y="198341"/>
                </a:cubicBezTo>
                <a:cubicBezTo>
                  <a:pt x="603191" y="198341"/>
                  <a:pt x="515769" y="110919"/>
                  <a:pt x="515769" y="3078"/>
                </a:cubicBezTo>
                <a:close/>
                <a:moveTo>
                  <a:pt x="1271" y="0"/>
                </a:moveTo>
                <a:lnTo>
                  <a:pt x="408305" y="0"/>
                </a:lnTo>
                <a:lnTo>
                  <a:pt x="409576" y="12603"/>
                </a:lnTo>
                <a:cubicBezTo>
                  <a:pt x="409576" y="104114"/>
                  <a:pt x="409575" y="195624"/>
                  <a:pt x="409575" y="287135"/>
                </a:cubicBezTo>
                <a:cubicBezTo>
                  <a:pt x="409575" y="400236"/>
                  <a:pt x="317888" y="491923"/>
                  <a:pt x="204787" y="491923"/>
                </a:cubicBezTo>
                <a:lnTo>
                  <a:pt x="204788" y="491922"/>
                </a:lnTo>
                <a:cubicBezTo>
                  <a:pt x="91687" y="491922"/>
                  <a:pt x="0" y="400235"/>
                  <a:pt x="0" y="287134"/>
                </a:cubicBezTo>
                <a:lnTo>
                  <a:pt x="0" y="12603"/>
                </a:lnTo>
                <a:close/>
              </a:path>
            </a:pathLst>
          </a:custGeom>
          <a:gradFill>
            <a:gsLst>
              <a:gs pos="0">
                <a:srgbClr val="F13749"/>
              </a:gs>
              <a:gs pos="100000">
                <a:srgbClr val="F492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200025" y="6133121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477488" y="313157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1290372" y="5796477"/>
            <a:ext cx="412265" cy="382560"/>
          </a:xfrm>
          <a:prstGeom prst="ellipse">
            <a:avLst/>
          </a:prstGeom>
          <a:solidFill>
            <a:srgbClr val="F4922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42755-DBC9-5AC9-5D0B-59A19DBA7458}"/>
              </a:ext>
            </a:extLst>
          </p:cNvPr>
          <p:cNvSpPr txBox="1"/>
          <p:nvPr/>
        </p:nvSpPr>
        <p:spPr>
          <a:xfrm>
            <a:off x="5331068" y="1688122"/>
            <a:ext cx="6731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итогового сочинения является «зачет»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«незачет».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отрицательном результате есть возможность пересдачи.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дата: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04.12.2024г.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написания: 3ч. 55 мин.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пересдачи: 5февраля, 2 апреля 2025г.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7668" y="157296"/>
            <a:ext cx="9884047" cy="107684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и проверки итогового сочинения (изложения) на территории Московской области»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Московской области №ПР-200 от 16.11.2023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238957"/>
            <a:ext cx="5131044" cy="47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2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1993</Words>
  <Application>Microsoft Office PowerPoint</Application>
  <PresentationFormat>Широкоэкранный</PresentationFormat>
  <Paragraphs>146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dormedont9437@yandex.ru</dc:creator>
  <cp:lastModifiedBy>USER</cp:lastModifiedBy>
  <cp:revision>150</cp:revision>
  <dcterms:created xsi:type="dcterms:W3CDTF">2022-11-04T16:43:21Z</dcterms:created>
  <dcterms:modified xsi:type="dcterms:W3CDTF">2024-10-31T12:12:20Z</dcterms:modified>
</cp:coreProperties>
</file>